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1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69269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3240360"/>
          </a:xfrm>
        </p:spPr>
        <p:txBody>
          <a:bodyPr>
            <a:normAutofit fontScale="85000" lnSpcReduction="20000"/>
          </a:bodyPr>
          <a:lstStyle/>
          <a:p>
            <a:pPr indent="457200">
              <a:spcBef>
                <a:spcPts val="0"/>
              </a:spcBef>
            </a:pPr>
            <a:r>
              <a:rPr lang="ru-RU" sz="5700" b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Отчет АНО «СТЭЛСИ»</a:t>
            </a:r>
          </a:p>
          <a:p>
            <a:pPr indent="457200">
              <a:spcBef>
                <a:spcPts val="0"/>
              </a:spcBef>
            </a:pPr>
            <a:endParaRPr lang="ru-RU" sz="4000" b="1" dirty="0" smtClean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  <a:p>
            <a:pPr indent="457200">
              <a:spcBef>
                <a:spcPts val="0"/>
              </a:spcBef>
            </a:pPr>
            <a:r>
              <a:rPr lang="ru-RU" sz="4000" b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«</a:t>
            </a:r>
            <a:r>
              <a:rPr lang="ru-RU" sz="4000" b="1" dirty="0" smtClean="0">
                <a:solidFill>
                  <a:srgbClr val="00B050"/>
                </a:solidFill>
                <a:latin typeface="Cambria" pitchFamily="18" charset="0"/>
              </a:rPr>
              <a:t>Выполнение   мероприятий в области организации, регулирования и охраны водных биологических ресурсов- очистка береговой лини русла реки </a:t>
            </a:r>
            <a:r>
              <a:rPr lang="ru-RU" sz="4000" b="1" dirty="0" err="1" smtClean="0">
                <a:solidFill>
                  <a:srgbClr val="00B050"/>
                </a:solidFill>
                <a:latin typeface="Cambria" pitchFamily="18" charset="0"/>
              </a:rPr>
              <a:t>Цна</a:t>
            </a:r>
            <a:r>
              <a:rPr lang="ru-RU" sz="4000" b="1" dirty="0" smtClean="0">
                <a:solidFill>
                  <a:srgbClr val="00B050"/>
                </a:solidFill>
                <a:latin typeface="Cambria" pitchFamily="18" charset="0"/>
              </a:rPr>
              <a:t> (район с. Заречье)</a:t>
            </a:r>
            <a:r>
              <a:rPr lang="ru-RU" sz="4000" b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»</a:t>
            </a:r>
          </a:p>
          <a:p>
            <a:pPr indent="457200">
              <a:spcBef>
                <a:spcPts val="0"/>
              </a:spcBef>
            </a:pPr>
            <a:endParaRPr lang="ru-RU" sz="4000" dirty="0" smtClean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 descr="http://zoo.tmbreg.ru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438150" cy="581026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" y="6093296"/>
            <a:ext cx="914399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558924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Отчет</a:t>
            </a:r>
            <a:r>
              <a:rPr lang="en-US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(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и его отдельные элементы-фото</a:t>
            </a:r>
            <a:r>
              <a:rPr lang="en-US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размещены:</a:t>
            </a:r>
            <a:r>
              <a:rPr lang="en-US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http: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АНОСТЭЛСИ.РФ;</a:t>
            </a:r>
            <a:r>
              <a:rPr lang="en-US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vk.com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/</a:t>
            </a:r>
            <a:r>
              <a:rPr lang="en-US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stelsi68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;</a:t>
            </a:r>
            <a:r>
              <a:rPr lang="en-US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www.facebook.com</a:t>
            </a:r>
            <a:endParaRPr lang="ru-RU" sz="1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010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E5ECD4">
                    <a:lumMod val="50000"/>
                  </a:srgb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2000" dirty="0" smtClean="0">
                <a:solidFill>
                  <a:srgbClr val="E5ECD4">
                    <a:lumMod val="50000"/>
                  </a:srgb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000" dirty="0" smtClean="0">
                <a:solidFill>
                  <a:srgbClr val="E5ECD4">
                    <a:lumMod val="50000"/>
                  </a:srgb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000" b="1" dirty="0" smtClean="0">
                <a:solidFill>
                  <a:srgbClr val="E5ECD4">
                    <a:lumMod val="50000"/>
                  </a:srgb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6093296"/>
            <a:ext cx="9144000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zoo.tmbreg.ru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6632"/>
            <a:ext cx="438150" cy="58102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764704"/>
            <a:ext cx="3275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В сентябре 2018 года Управление по охране, контролю и регулированию использования объектов животного мира Тамбовской области совместно с Отделом государственного контроля, надзора и охраны водных биологических ресурсов по Тамбовской области, АНО «СТЭЛСИ» и МАОУ СОШ №5 имени Ю.А. Гагарина провели мероприятие посвященное </a:t>
            </a:r>
            <a:r>
              <a:rPr lang="ru-RU" dirty="0" smtClean="0">
                <a:solidFill>
                  <a:srgbClr val="00B050"/>
                </a:solidFill>
                <a:latin typeface="Cambria" pitchFamily="18" charset="0"/>
              </a:rPr>
              <a:t>очистке береговой лини русла реки </a:t>
            </a:r>
            <a:r>
              <a:rPr lang="ru-RU" dirty="0" err="1" smtClean="0">
                <a:solidFill>
                  <a:srgbClr val="00B050"/>
                </a:solidFill>
                <a:latin typeface="Cambria" pitchFamily="18" charset="0"/>
              </a:rPr>
              <a:t>Цна</a:t>
            </a:r>
            <a:r>
              <a:rPr lang="ru-RU" dirty="0" smtClean="0">
                <a:solidFill>
                  <a:srgbClr val="00B050"/>
                </a:solidFill>
                <a:latin typeface="Cambria" pitchFamily="18" charset="0"/>
              </a:rPr>
              <a:t> (район с. Заречье)</a:t>
            </a:r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от бытового мусора и брошенных орудий лова.</a:t>
            </a:r>
          </a:p>
        </p:txBody>
      </p:sp>
      <p:pic>
        <p:nvPicPr>
          <p:cNvPr id="8" name="Рисунок 7" descr="C:\Documents and Settings\Администратор\Рабочий стол\фото по отчету\20180921_104838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35896" y="836712"/>
            <a:ext cx="5508105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3707904" y="4581128"/>
            <a:ext cx="5436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Начальник отдела государственного контроля, надзора и охраны водных биологических ресурсов по Тамбовской области  - Захаров А.Н; Главный бухгалтер Управления по охране, контролю и регулированию использования объектов животного мира Тамбовской области  - </a:t>
            </a:r>
            <a:r>
              <a:rPr lang="ru-RU" sz="1200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Дворяшина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О.Н.; Директор АНО «СТЭЛСИ» –Шевяков А.Ю.; учитель географии МАОУ СОШ №5 имени Ю.А. Гагарина – </a:t>
            </a:r>
            <a:r>
              <a:rPr lang="ru-RU" sz="1200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Ишина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Е.А.</a:t>
            </a:r>
            <a:endParaRPr 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7809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sz="2000" dirty="0">
              <a:solidFill>
                <a:schemeClr val="accent3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Picture 2" descr="http://zoo.tmbreg.ru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438150" cy="581026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" y="6093296"/>
            <a:ext cx="9143999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1052736"/>
            <a:ext cx="3491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АНО «СТЭЛСИ» для проведения данного мероприятия привлекло волонтеров-студентов из ТГУ имени Г.Р. Державина и школьников МАОУ СОШ №5 имени Ю.А. Гагарина в общем количестве 35 человек. </a:t>
            </a:r>
          </a:p>
          <a:p>
            <a:pPr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Перед началом экскурсии профессор Кузнецов И.А. объяснил участникам цели и задачи мероприятия, маршрут работ, текущую ситуацию на выбранной местности, а также провел инструктаж по технике безопасности во время работ.</a:t>
            </a:r>
            <a:endParaRPr lang="ru-RU" dirty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2" name="Рисунок 11" descr="C:\Documents and Settings\Администратор\Рабочий стол\фото по отчету\IMG_0877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491880" y="980728"/>
            <a:ext cx="4320480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C:\Documents and Settings\Администратор\Рабочий стол\фото по отчету\IMG_0832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76057" y="3429000"/>
            <a:ext cx="4067944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6021288"/>
            <a:ext cx="9143999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sz="1800" dirty="0">
              <a:solidFill>
                <a:schemeClr val="accent3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http://zoo.tmbreg.ru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4664"/>
            <a:ext cx="438150" cy="5810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1124744"/>
            <a:ext cx="4499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В ходе мероприятия Отделом государственного контроля, надзора и охраны водных биологических ресурсов была осуществлена поддержка уборки береговой линии от брошенных орудий лова со стороны воды.</a:t>
            </a:r>
          </a:p>
        </p:txBody>
      </p:sp>
      <p:pic>
        <p:nvPicPr>
          <p:cNvPr id="11" name="Рисунок 10" descr="C:\Documents and Settings\Администратор\Рабочий стол\фото по отчету\20180921_114556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1052736"/>
            <a:ext cx="4572000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C:\Documents and Settings\Администратор\Рабочий стол\фото по отчету\20180921_113225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212976"/>
            <a:ext cx="4572000" cy="2825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4572000" y="4005064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Начальник отдела государственного контроля, надзора и охраны водных биологических ресурсов по Тамбовской области  - Захаров А.Н; Главный бухгалтер Управления по охране, контролю и регулированию использования объектов животного мира Тамбовской области  - </a:t>
            </a:r>
            <a:r>
              <a:rPr lang="ru-RU" sz="1200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Дворяшина</a:t>
            </a:r>
            <a:r>
              <a:rPr lang="ru-RU" sz="12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О.Н.; инспектор Терехин А.В.</a:t>
            </a:r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6021288"/>
            <a:ext cx="9143999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sz="1800" dirty="0">
              <a:solidFill>
                <a:schemeClr val="accent3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http://zoo.tmbreg.ru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4664"/>
            <a:ext cx="438150" cy="581026"/>
          </a:xfrm>
          <a:prstGeom prst="rect">
            <a:avLst/>
          </a:prstGeom>
          <a:noFill/>
        </p:spPr>
      </p:pic>
      <p:pic>
        <p:nvPicPr>
          <p:cNvPr id="11" name="Рисунок 10" descr="C:\Documents and Settings\Администратор\Рабочий стол\фото по отчету\20180921_102244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36095" y="3429000"/>
            <a:ext cx="3707905" cy="2549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C:\Documents and Settings\Администратор\Рабочий стол\фото по отчету\20180921_101840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5400000">
            <a:off x="-373703" y="2650575"/>
            <a:ext cx="3735230" cy="2987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C:\Documents and Settings\Администратор\Рабочий стол\фото по отчету\20180921_122452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436096" y="980728"/>
            <a:ext cx="3707904" cy="2488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Box 14"/>
          <p:cNvSpPr txBox="1"/>
          <p:nvPr/>
        </p:nvSpPr>
        <p:spPr>
          <a:xfrm>
            <a:off x="0" y="1052736"/>
            <a:ext cx="5436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В ходе  уборки береговой линии ребятами и инспекторами были обнаружены брошенные орудия лова: сети, «</a:t>
            </a:r>
            <a:r>
              <a:rPr lang="ru-RU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закидушки</a:t>
            </a:r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», «шторки» и разнообразные контейнеры от прикормок.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6021288"/>
            <a:ext cx="9143999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sz="1800" dirty="0">
              <a:solidFill>
                <a:schemeClr val="accent3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http://zoo.tmbreg.ru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4664"/>
            <a:ext cx="438150" cy="5810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1124744"/>
            <a:ext cx="5436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В целом уборка мусора на берегу реки </a:t>
            </a:r>
            <a:r>
              <a:rPr lang="ru-RU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Цна</a:t>
            </a:r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была проведена на расстоянии около 3 км.</a:t>
            </a:r>
          </a:p>
          <a:p>
            <a:pPr lvl="0"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Было собрано около 35 мусорных мешков объемом в 240 литров. </a:t>
            </a:r>
          </a:p>
        </p:txBody>
      </p:sp>
      <p:pic>
        <p:nvPicPr>
          <p:cNvPr id="11" name="Рисунок 10" descr="C:\Documents and Settings\Администратор\Рабочий стол\фото по отчету\20180921_102713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36096" y="1052736"/>
            <a:ext cx="3707905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C:\Documents and Settings\Администратор\Рабочий стол\фото по отчету\IMG_0852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356992"/>
            <a:ext cx="3635896" cy="2656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C:\Documents and Settings\Администратор\Рабочий стол\фото по отчету\20180921_124757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339752" y="2636912"/>
            <a:ext cx="381642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6084168" y="3717032"/>
            <a:ext cx="3059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Волонтеры были очень удивлены большим количеством мусора и возмущены негативным отношением рыбаков и отдыхающих к рациональному природопользованию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6021288"/>
            <a:ext cx="9143999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sz="1800" dirty="0">
              <a:solidFill>
                <a:schemeClr val="accent3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6" name="Picture 2" descr="http://zoo.tmbreg.ru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04664"/>
            <a:ext cx="438150" cy="58102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1412776"/>
            <a:ext cx="4499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Работая на свежем воздухе ребята проголодались и были благодарны организаторам, предоставившим «легкие закуски» и «кофе-брейк» на природе. </a:t>
            </a:r>
          </a:p>
        </p:txBody>
      </p:sp>
      <p:pic>
        <p:nvPicPr>
          <p:cNvPr id="9" name="Рисунок 8" descr="C:\Documents and Settings\Администратор\Рабочий стол\фото по отчету\20180921_121927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1052736"/>
            <a:ext cx="4572000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C:\Documents and Settings\Администратор\Рабочий стол\фото по отчету\IMG_0848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140968"/>
            <a:ext cx="4211960" cy="2850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4644008" y="4005064"/>
            <a:ext cx="44999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endParaRPr lang="ru-RU" dirty="0" smtClean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  <a:p>
            <a:pPr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Пикник был расширен приготовлением ухи.  </a:t>
            </a:r>
          </a:p>
          <a:p>
            <a:pPr indent="457200" algn="just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Современные городские ребята даже и не знают настоящий ее вкус из речной рыбы.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2211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Управление по охране, контролю и регулированию 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1800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использования объектов животного мира Тамбовской области</a:t>
            </a:r>
            <a:endParaRPr lang="ru-RU" sz="1800" dirty="0">
              <a:solidFill>
                <a:schemeClr val="accent3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" name="Picture 2" descr="http://zoo.tmbreg.ru/img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438150" cy="581026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" y="6021288"/>
            <a:ext cx="9143999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52292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Уборка мусора и брошенных орудий лова  на берегах реки </a:t>
            </a:r>
            <a:r>
              <a:rPr lang="ru-RU" dirty="0" err="1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Цна</a:t>
            </a:r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 – наш маленький вклад в поддержание устойчивого состояния экосистемы.</a:t>
            </a:r>
            <a:endParaRPr lang="ru-RU" dirty="0"/>
          </a:p>
        </p:txBody>
      </p:sp>
      <p:pic>
        <p:nvPicPr>
          <p:cNvPr id="8" name="Рисунок 7" descr="C:\Documents and Settings\Администратор\Рабочий стол\фото по отчету\IMG_0877.JPG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27784" y="2636912"/>
            <a:ext cx="406794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C:\Documents and Settings\Администратор\Рабочий стол\фото по отчету\IMG_0879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908720"/>
            <a:ext cx="3131840" cy="23463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C:\Documents and Settings\Администратор\Рабочий стол\фото по отчету\IMG_0883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012161" y="908720"/>
            <a:ext cx="3131840" cy="24193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3059832" y="908720"/>
            <a:ext cx="30243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Наиболее активные волонтеры получили от организаторов подарки для активного коллективного отдыха </a:t>
            </a:r>
          </a:p>
          <a:p>
            <a:pPr algn="ctr"/>
            <a:r>
              <a:rPr lang="ru-RU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на природе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rgbClr val="E5ECD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407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Управление по охране, контролю и регулированию  использования объектов животного мира Тамбовской области</vt:lpstr>
      <vt:lpstr>Управление по охране, контролю и регулированию  использования объектов животного мира Тамбовской области</vt:lpstr>
      <vt:lpstr>Управление по охране, контролю и регулированию  использования объектов животного мира Тамбовской области</vt:lpstr>
      <vt:lpstr>Управление по охране, контролю и регулированию  использования объектов животного мира Тамбовской области</vt:lpstr>
      <vt:lpstr>Управление по охране, контролю и регулированию  использования объектов животного мира Тамбовской области</vt:lpstr>
      <vt:lpstr>Управление по охране, контролю и регулированию  использования объектов животного мира Тамбовской области</vt:lpstr>
      <vt:lpstr>Управление по охране, контролю и регулированию  использования объектов животного мира Тамбовской области</vt:lpstr>
      <vt:lpstr>Управление по охране, контролю и регулированию  использования объектов животного мира Тамбовской области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по охране, контролю и регулированию  использования объектов животного мира Тамбовской области</dc:title>
  <cp:lastModifiedBy>MisterX</cp:lastModifiedBy>
  <cp:revision>38</cp:revision>
  <dcterms:modified xsi:type="dcterms:W3CDTF">2018-09-25T16:22:50Z</dcterms:modified>
</cp:coreProperties>
</file>